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326" r:id="rId3"/>
    <p:sldId id="329" r:id="rId4"/>
    <p:sldId id="339" r:id="rId5"/>
    <p:sldId id="340" r:id="rId6"/>
    <p:sldId id="257" r:id="rId7"/>
  </p:sldIdLst>
  <p:sldSz cx="12192000" cy="6858000"/>
  <p:notesSz cx="6877050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RAIHAUTI" initials="LR" lastIdx="1" clrIdx="0">
    <p:extLst>
      <p:ext uri="{19B8F6BF-5375-455C-9EA6-DF929625EA0E}">
        <p15:presenceInfo xmlns:p15="http://schemas.microsoft.com/office/powerpoint/2012/main" userId="0e3ae54cbdd4e846" providerId="Windows Live"/>
      </p:ext>
    </p:extLst>
  </p:cmAuthor>
  <p:cmAuthor id="2" name="Lolita RAIHAUTI" initials="LR" lastIdx="1" clrIdx="1">
    <p:extLst>
      <p:ext uri="{19B8F6BF-5375-455C-9EA6-DF929625EA0E}">
        <p15:presenceInfo xmlns:p15="http://schemas.microsoft.com/office/powerpoint/2012/main" userId="S::direction@grepfoc.pf::48540a80-1e81-48d1-a4a7-157789cbb6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A06"/>
    <a:srgbClr val="EF5FDA"/>
    <a:srgbClr val="9751CB"/>
    <a:srgbClr val="4674C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353" autoAdjust="0"/>
  </p:normalViewPr>
  <p:slideViewPr>
    <p:cSldViewPr snapToGrid="0">
      <p:cViewPr varScale="1">
        <p:scale>
          <a:sx n="104" d="100"/>
          <a:sy n="104" d="100"/>
        </p:scale>
        <p:origin x="12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804" cy="500703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4641" y="0"/>
            <a:ext cx="2980804" cy="500703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r">
              <a:defRPr sz="1200"/>
            </a:lvl1pPr>
          </a:lstStyle>
          <a:p>
            <a:fld id="{799D8A16-BD15-4947-A521-2447851850C4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3" rIns="92285" bIns="4614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7385" y="4813458"/>
            <a:ext cx="5502282" cy="3938427"/>
          </a:xfrm>
          <a:prstGeom prst="rect">
            <a:avLst/>
          </a:prstGeom>
        </p:spPr>
        <p:txBody>
          <a:bodyPr vert="horz" lIns="92285" tIns="46143" rIns="92285" bIns="4614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02136"/>
            <a:ext cx="2980804" cy="500703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4641" y="9502136"/>
            <a:ext cx="2980804" cy="500703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r">
              <a:defRPr sz="1200"/>
            </a:lvl1pPr>
          </a:lstStyle>
          <a:p>
            <a:fld id="{6BB8B450-558B-4AB7-86C9-405309FF30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6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8B450-558B-4AB7-86C9-405309FF309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66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BF2D7-9E5D-4155-9E32-2CC0528F6DF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5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BF2D7-9E5D-4155-9E32-2CC0528F6DF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02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BF2D7-9E5D-4155-9E32-2CC0528F6DF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79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B90FA-AE5A-4E54-93A0-B99AD18FD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BCDD7C-2957-46C1-9EB5-B748FDE33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F087FB-47EB-4F96-B417-42B5872F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073A0A-A53F-44C3-8B5E-A1B5A12B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297923-936B-4FCC-BDEC-C0651379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95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CCCE9-5D25-4EED-976F-BB6ECD35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8B4C26-A225-406F-A4CE-AF70754C9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B80B04-C999-4A50-8FEE-048E6695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78EDB7-F851-48F2-A8C6-5A302F0C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2D2A02-BF01-409C-A969-262E8B23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54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B1CA0A-751B-46B5-AC9D-A69D9A167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40FC99-E2A0-4F7C-9EB5-3D29B42E1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D8917D-EC5C-4317-ABE4-5D162AE8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C4CE81-AE09-478C-96E4-9243D3FD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19DA27-70EA-4E35-B421-30CFCEE2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10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7438B-30AE-4903-AECE-BD032299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B781D1-E26B-48FB-9480-7225219C2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576122-87BA-426C-A36E-AB53E3C0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725E-D061-4CF2-8EC2-34A353383960}" type="datetimeFigureOut">
              <a:rPr lang="fr-FR" smtClean="0"/>
              <a:pPr/>
              <a:t>03/08/2020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2DEB18-43AE-4446-BDBE-F3DD2A52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A45E89-DBD1-46A7-87A6-1958A65D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508-2EAC-40BD-B9D0-3A61DFA0DF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62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9ED4B-99D6-48DD-AE4E-E573E37F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60" y="243905"/>
            <a:ext cx="10843403" cy="437133"/>
          </a:xfrm>
        </p:spPr>
        <p:txBody>
          <a:bodyPr>
            <a:normAutofit/>
          </a:bodyPr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F376870-E39C-45E7-BC18-C4C91CF9CB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174613"/>
              </p:ext>
            </p:extLst>
          </p:nvPr>
        </p:nvGraphicFramePr>
        <p:xfrm>
          <a:off x="311990" y="870308"/>
          <a:ext cx="10676068" cy="584652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821236">
                  <a:extLst>
                    <a:ext uri="{9D8B030D-6E8A-4147-A177-3AD203B41FA5}">
                      <a16:colId xmlns:a16="http://schemas.microsoft.com/office/drawing/2014/main" val="585332503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3345635206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1384525854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787021686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2289416990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4142242207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1125859129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2969551419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2593034568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4126325990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2047443329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814597080"/>
                    </a:ext>
                  </a:extLst>
                </a:gridCol>
                <a:gridCol w="821236">
                  <a:extLst>
                    <a:ext uri="{9D8B030D-6E8A-4147-A177-3AD203B41FA5}">
                      <a16:colId xmlns:a16="http://schemas.microsoft.com/office/drawing/2014/main" val="2710831799"/>
                    </a:ext>
                  </a:extLst>
                </a:gridCol>
              </a:tblGrid>
              <a:tr h="3174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JANV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FÉVR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MARS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AVR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MAI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JUIN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effectLst/>
                        </a:rPr>
                        <a:t>JUIL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AOÛT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SEPT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OCT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NOV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DÉC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FIN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08986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19336213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5930580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5811994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1736264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438549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0553560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57053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036712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4215294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63871355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1502912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9004835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4871961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7303277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9967799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46245123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12723031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53236469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06573625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89418600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8530531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3545754"/>
                  </a:ext>
                </a:extLst>
              </a:tr>
              <a:tr h="2403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5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8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9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10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11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12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02" marR="8802" marT="88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9400935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E8DEEAB4-3B2D-4FFC-A63E-AF9F82E5B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0" y="218198"/>
            <a:ext cx="697301" cy="4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E7B8E-76F8-487D-B780-9D77F3A6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826926-6B21-4DD2-9822-6BA4B445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02DED-A3C1-47E8-8001-343D38C2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0CF98B-5609-43BD-BA2F-3097B4CF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12717-9681-418A-AA59-9B93A6DF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2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31D63-6CEC-4664-9F52-9A736930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293EAF-3F26-45B2-9C12-34F64279A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62DF19-0576-4E9F-9417-9170B8B9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5612AF-CF01-487B-81A1-D04E8D5F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030A1B-52C6-4397-A2E3-4F14D0A6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88C659-204D-4CEB-9FD3-D2896CDE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9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63F27-0D83-481E-B8CA-6FD41452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FAAD9C-2240-4438-AFF8-2908F2C1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4CA225-919F-460E-9A0F-AFCE44F63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22678D-3089-43E1-BBA9-052F35008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4E42AD-C029-440F-ABFA-1FE501E2C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D5BD91-0D2C-42EA-A01C-8FC964CB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C4CE0E-0763-4C49-B912-C1832874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E82A26-3113-4C51-A9FF-555EC2EA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59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D0A3E-9675-4877-9DE2-5102CB88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25AA03-B58A-4816-BFD5-86324FE0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E3612D-A35F-4196-BEF9-52B86A18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C7E250-98E3-4597-AFD5-7CEE979B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52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635BB6-015C-4CA0-A009-952123D2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0E60E3-9A93-4301-881D-041C9608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026DCC-593C-4E50-AEC5-E5C8B9B9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75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B8B70-E625-430C-B3B9-7EB9323D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51AFC3-0928-4482-8D8F-E1E80004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032995-ACD8-48AB-83CC-E7BAE5EBF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712EE2-835B-423F-A82D-D9B00ED4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194A74-9961-4F0C-B4FD-7AC7CE4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703A34-42E8-4703-9C45-BD952C98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F09C4-538A-4043-BF72-0307402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3C79E9-12D0-4F98-8DA2-DF59E2EE5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B129E8-B1FD-45B9-9033-EBE68A15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1F84C4-207A-459D-A96D-3A5484A6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13BD74-2FF1-4B4C-A3C3-DEA99218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CB761-56B8-4C0B-A8B2-1DACD12F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83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765D85-6A51-43D8-A968-7F65CD4B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BD0EB5-855C-4ED8-995B-8D624F4F6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787E3-126F-4FF0-9B3F-E9BBC72B9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1D8F-E93B-42B3-A0E9-1B295EC8D83B}" type="datetimeFigureOut">
              <a:rPr lang="fr-FR" smtClean="0"/>
              <a:t>03/08/2020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7AAA2-9BA2-402F-A6EC-49D242066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E0EE0-7E9C-412E-ABE6-1AEB26264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9D0A2-5AFB-4B61-90EB-90E82ED678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45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epfoc.pf/" TargetMode="External"/><Relationship Id="rId5" Type="http://schemas.openxmlformats.org/officeDocument/2006/relationships/hyperlink" Target="mailto:formation@grepfoc.pf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DCEA3D2-ED38-49C4-AB6C-E59A8855D58C}"/>
              </a:ext>
            </a:extLst>
          </p:cNvPr>
          <p:cNvSpPr txBox="1">
            <a:spLocks/>
          </p:cNvSpPr>
          <p:nvPr/>
        </p:nvSpPr>
        <p:spPr>
          <a:xfrm>
            <a:off x="1981445" y="2215627"/>
            <a:ext cx="9541170" cy="15778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LA FORMATION CONTINUE POUR TOUS, </a:t>
            </a:r>
            <a:r>
              <a:rPr lang="en-US" sz="3200" b="1" kern="1200" dirty="0">
                <a:solidFill>
                  <a:srgbClr val="00206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PARTOUT EN POLYNESIE FRANCAISE</a:t>
            </a:r>
          </a:p>
        </p:txBody>
      </p:sp>
      <p:pic>
        <p:nvPicPr>
          <p:cNvPr id="10" name="Image 9" descr="Une image contenant personne, plancher, terrain, intérieur&#10;&#10;Description générée automatiquement">
            <a:extLst>
              <a:ext uri="{FF2B5EF4-FFF2-40B4-BE49-F238E27FC236}">
                <a16:creationId xmlns:a16="http://schemas.microsoft.com/office/drawing/2014/main" id="{759BBF32-75BF-440A-8040-770D875953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 r="-3" b="42351"/>
          <a:stretch/>
        </p:blipFill>
        <p:spPr>
          <a:xfrm>
            <a:off x="3649321" y="3"/>
            <a:ext cx="4609359" cy="2130473"/>
          </a:xfrm>
          <a:custGeom>
            <a:avLst/>
            <a:gdLst>
              <a:gd name="connsiteX0" fmla="*/ 986689 w 4609359"/>
              <a:gd name="connsiteY0" fmla="*/ 0 h 2130473"/>
              <a:gd name="connsiteX1" fmla="*/ 4609359 w 4609359"/>
              <a:gd name="connsiteY1" fmla="*/ 0 h 2130473"/>
              <a:gd name="connsiteX2" fmla="*/ 3622670 w 4609359"/>
              <a:gd name="connsiteY2" fmla="*/ 2130473 h 2130473"/>
              <a:gd name="connsiteX3" fmla="*/ 0 w 4609359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1" name="Image 10" descr="Une image contenant personne, table, assis, groupe&#10;&#10;Description générée automatiquement">
            <a:extLst>
              <a:ext uri="{FF2B5EF4-FFF2-40B4-BE49-F238E27FC236}">
                <a16:creationId xmlns:a16="http://schemas.microsoft.com/office/drawing/2014/main" id="{01A670A3-BF1F-498D-B65A-0F58E4BD7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 r="2" b="15876"/>
          <a:stretch/>
        </p:blipFill>
        <p:spPr>
          <a:xfrm>
            <a:off x="20" y="-6954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EA57EE-C855-4A0B-9DFE-EAE9667A57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64" r="3" b="10625"/>
          <a:stretch/>
        </p:blipFill>
        <p:spPr>
          <a:xfrm>
            <a:off x="7431341" y="1"/>
            <a:ext cx="4760659" cy="2130473"/>
          </a:xfrm>
          <a:custGeom>
            <a:avLst/>
            <a:gdLst>
              <a:gd name="connsiteX0" fmla="*/ 986689 w 4760659"/>
              <a:gd name="connsiteY0" fmla="*/ 0 h 2130473"/>
              <a:gd name="connsiteX1" fmla="*/ 4760659 w 4760659"/>
              <a:gd name="connsiteY1" fmla="*/ 0 h 2130473"/>
              <a:gd name="connsiteX2" fmla="*/ 4760659 w 4760659"/>
              <a:gd name="connsiteY2" fmla="*/ 2130473 h 2130473"/>
              <a:gd name="connsiteX3" fmla="*/ 0 w 4760659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8" name="Image 7" descr="Une image contenant personne, intérieur, plancher, debout&#10;&#10;Description générée automatiquement">
            <a:extLst>
              <a:ext uri="{FF2B5EF4-FFF2-40B4-BE49-F238E27FC236}">
                <a16:creationId xmlns:a16="http://schemas.microsoft.com/office/drawing/2014/main" id="{5E4A3093-08AA-4160-808A-D20752648F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009"/>
          <a:stretch/>
        </p:blipFill>
        <p:spPr>
          <a:xfrm>
            <a:off x="7716860" y="4683319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12" name="Image 11" descr="Une image contenant intérieur, table, mur, personne&#10;&#10;Description générée automatiquement">
            <a:extLst>
              <a:ext uri="{FF2B5EF4-FFF2-40B4-BE49-F238E27FC236}">
                <a16:creationId xmlns:a16="http://schemas.microsoft.com/office/drawing/2014/main" id="{482724F0-DB83-4232-A80F-859602D19E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 r="-1" b="13722"/>
          <a:stretch/>
        </p:blipFill>
        <p:spPr>
          <a:xfrm>
            <a:off x="4039737" y="4682838"/>
            <a:ext cx="4523640" cy="2175160"/>
          </a:xfrm>
          <a:custGeom>
            <a:avLst/>
            <a:gdLst>
              <a:gd name="connsiteX0" fmla="*/ 0 w 4523640"/>
              <a:gd name="connsiteY0" fmla="*/ 0 h 2175160"/>
              <a:gd name="connsiteX1" fmla="*/ 4523640 w 4523640"/>
              <a:gd name="connsiteY1" fmla="*/ 0 h 2175160"/>
              <a:gd name="connsiteX2" fmla="*/ 3516256 w 4523640"/>
              <a:gd name="connsiteY2" fmla="*/ 2175160 h 2175160"/>
              <a:gd name="connsiteX3" fmla="*/ 0 w 4523640"/>
              <a:gd name="connsiteY3" fmla="*/ 2175160 h 2175160"/>
              <a:gd name="connsiteX4" fmla="*/ 0 w 4523640"/>
              <a:gd name="connsiteY4" fmla="*/ 2174920 h 2175160"/>
              <a:gd name="connsiteX5" fmla="*/ 14159 w 4523640"/>
              <a:gd name="connsiteY5" fmla="*/ 2174920 h 2175160"/>
              <a:gd name="connsiteX6" fmla="*/ 1021100 w 4523640"/>
              <a:gd name="connsiteY6" fmla="*/ 718 h 2175160"/>
              <a:gd name="connsiteX7" fmla="*/ 0 w 4523640"/>
              <a:gd name="connsiteY7" fmla="*/ 718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3640" h="2175160">
                <a:moveTo>
                  <a:pt x="0" y="0"/>
                </a:moveTo>
                <a:lnTo>
                  <a:pt x="4523640" y="0"/>
                </a:lnTo>
                <a:lnTo>
                  <a:pt x="3516256" y="2175160"/>
                </a:lnTo>
                <a:lnTo>
                  <a:pt x="0" y="2175160"/>
                </a:lnTo>
                <a:lnTo>
                  <a:pt x="0" y="2174920"/>
                </a:lnTo>
                <a:lnTo>
                  <a:pt x="14159" y="2174920"/>
                </a:lnTo>
                <a:lnTo>
                  <a:pt x="1021100" y="718"/>
                </a:lnTo>
                <a:lnTo>
                  <a:pt x="0" y="718"/>
                </a:lnTo>
                <a:close/>
              </a:path>
            </a:pathLst>
          </a:custGeom>
        </p:spPr>
      </p:pic>
      <p:pic>
        <p:nvPicPr>
          <p:cNvPr id="15" name="Image 14" descr="Une image contenant personne, intérieur, mur, groupe&#10;&#10;Description générée automatiquement">
            <a:extLst>
              <a:ext uri="{FF2B5EF4-FFF2-40B4-BE49-F238E27FC236}">
                <a16:creationId xmlns:a16="http://schemas.microsoft.com/office/drawing/2014/main" id="{EEE49D02-5F69-4BFB-9C14-F394A761DB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4" b="17914"/>
          <a:stretch/>
        </p:blipFill>
        <p:spPr>
          <a:xfrm>
            <a:off x="-2" y="4689793"/>
            <a:ext cx="4908824" cy="2175160"/>
          </a:xfrm>
          <a:custGeom>
            <a:avLst/>
            <a:gdLst>
              <a:gd name="connsiteX0" fmla="*/ 0 w 4908824"/>
              <a:gd name="connsiteY0" fmla="*/ 0 h 2175160"/>
              <a:gd name="connsiteX1" fmla="*/ 4908824 w 4908824"/>
              <a:gd name="connsiteY1" fmla="*/ 0 h 2175160"/>
              <a:gd name="connsiteX2" fmla="*/ 3901440 w 4908824"/>
              <a:gd name="connsiteY2" fmla="*/ 2175160 h 2175160"/>
              <a:gd name="connsiteX3" fmla="*/ 0 w 4908824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8824" h="2175160">
                <a:moveTo>
                  <a:pt x="0" y="0"/>
                </a:moveTo>
                <a:lnTo>
                  <a:pt x="4908824" y="0"/>
                </a:lnTo>
                <a:lnTo>
                  <a:pt x="3901440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6383CDEB-6EE3-41DB-9A1A-CCA6AAFCED0C}"/>
              </a:ext>
            </a:extLst>
          </p:cNvPr>
          <p:cNvSpPr txBox="1">
            <a:spLocks/>
          </p:cNvSpPr>
          <p:nvPr/>
        </p:nvSpPr>
        <p:spPr>
          <a:xfrm>
            <a:off x="6041356" y="3900302"/>
            <a:ext cx="2459561" cy="33963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DE72F5C-C797-4AE2-83AA-85474C1787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0" y="2795574"/>
            <a:ext cx="1568195" cy="10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2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231EB-D0C7-400C-AD8C-FFE3D5FD361C}"/>
              </a:ext>
            </a:extLst>
          </p:cNvPr>
          <p:cNvSpPr/>
          <p:nvPr/>
        </p:nvSpPr>
        <p:spPr>
          <a:xfrm>
            <a:off x="0" y="0"/>
            <a:ext cx="12192000" cy="1371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97C11AC-B5B6-40B2-A373-6D039925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650" y="241777"/>
            <a:ext cx="9889329" cy="888044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RAPPEL DES MISSIONS DU GREPFOC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64FCBD-84C2-44ED-8595-55DDEFD5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163" y="1613374"/>
            <a:ext cx="6048380" cy="515572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GREPFOC est un établissement public à caractère industriel et commercial doté d’une personnalité morale et de l’autonomie financière crée par la délibération 2003/97/APF du 10 juillet 2003,</a:t>
            </a:r>
          </a:p>
          <a:p>
            <a:pPr algn="just">
              <a:lnSpc>
                <a:spcPct val="12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 établissement, organisme de formation continue relevant du ministère chargé de l’Education a pour objet la mise en œuvre de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tous les moyens propres à assurer toutes les actions de formation continue et de promotion sociale des adultes ou des jeunes engagés dans la vie active ou qui s’y engagent.</a:t>
            </a:r>
          </a:p>
          <a:p>
            <a:pPr algn="just">
              <a:lnSpc>
                <a:spcPct val="12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l’exercice de sa mission, le GREPFOC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 appel en priorité aux moyens des établissements publics d’enseignement du second degré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 cadre de relations contractuelles avec ces derniers.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répond à la demande :</a:t>
            </a:r>
          </a:p>
          <a:p>
            <a:pPr lvl="0">
              <a:lnSpc>
                <a:spcPct val="12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entreprises,</a:t>
            </a:r>
          </a:p>
          <a:p>
            <a:pPr lvl="0">
              <a:lnSpc>
                <a:spcPct val="12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collectivités,</a:t>
            </a:r>
          </a:p>
          <a:p>
            <a:pPr lvl="0">
              <a:lnSpc>
                <a:spcPct val="12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services publics,</a:t>
            </a:r>
          </a:p>
          <a:p>
            <a:pPr lvl="0">
              <a:lnSpc>
                <a:spcPct val="12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particuliers.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D68AAD0-17CE-41A5-BD2D-625BFCD06074}"/>
              </a:ext>
            </a:extLst>
          </p:cNvPr>
          <p:cNvSpPr txBox="1">
            <a:spLocks noGrp="1" noChangeArrowheads="1"/>
          </p:cNvSpPr>
          <p:nvPr>
            <p:ph sz="quarter" idx="4"/>
          </p:nvPr>
        </p:nvSpPr>
        <p:spPr bwMode="auto">
          <a:xfrm>
            <a:off x="6758383" y="1995536"/>
            <a:ext cx="5148554" cy="79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dirty="0">
                <a:solidFill>
                  <a:srgbClr val="002060"/>
                </a:solidFill>
                <a:latin typeface="Arial Black" panose="020B0A04020102020204" pitchFamily="34" charset="0"/>
              </a:rPr>
              <a:t>Une présence sur l’ensemble des archipels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76B92ED-AD93-47DD-BA62-FC431D96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4"/>
          <a:stretch>
            <a:fillRect/>
          </a:stretch>
        </p:blipFill>
        <p:spPr bwMode="auto">
          <a:xfrm>
            <a:off x="6897456" y="3409690"/>
            <a:ext cx="4888381" cy="313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301">
            <a:extLst>
              <a:ext uri="{FF2B5EF4-FFF2-40B4-BE49-F238E27FC236}">
                <a16:creationId xmlns:a16="http://schemas.microsoft.com/office/drawing/2014/main" id="{CE60EDAF-8070-418F-988B-BB075060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0" y="280900"/>
            <a:ext cx="1135611" cy="79208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CC6E595C-B71D-4CC0-AB1B-85EB2D146C07}"/>
              </a:ext>
            </a:extLst>
          </p:cNvPr>
          <p:cNvCxnSpPr>
            <a:cxnSpLocks/>
            <a:stCxn id="16" idx="0"/>
          </p:cNvCxnSpPr>
          <p:nvPr/>
        </p:nvCxnSpPr>
        <p:spPr>
          <a:xfrm rot="16200000" flipV="1">
            <a:off x="8945705" y="4328862"/>
            <a:ext cx="459128" cy="31478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2586D1F-319D-41D7-B574-F573E374B09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725104" y="4934969"/>
            <a:ext cx="1285276" cy="519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D6C4388-FA5B-40C2-9A3F-6E37A0DAFAB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866994" y="4934969"/>
            <a:ext cx="1143386" cy="1260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549CDF2-CD2D-46A0-BB73-33BD653614F3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9654942" y="4934969"/>
            <a:ext cx="1285276" cy="35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wp8ab97a50_02">
            <a:extLst>
              <a:ext uri="{FF2B5EF4-FFF2-40B4-BE49-F238E27FC236}">
                <a16:creationId xmlns:a16="http://schemas.microsoft.com/office/drawing/2014/main" id="{B43BBB9B-67F8-4753-83CE-62E4D0C1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380" y="4715818"/>
            <a:ext cx="644562" cy="43830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3B2C09C-BE1B-4497-9B07-82101B89ADDF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9332661" y="3847060"/>
            <a:ext cx="1355430" cy="8687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6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50"/>
          <p:cNvSpPr/>
          <p:nvPr/>
        </p:nvSpPr>
        <p:spPr>
          <a:xfrm>
            <a:off x="280060" y="4333430"/>
            <a:ext cx="2589262" cy="877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48" name="AutoShape 48"/>
          <p:cNvSpPr/>
          <p:nvPr/>
        </p:nvSpPr>
        <p:spPr>
          <a:xfrm>
            <a:off x="312928" y="3245603"/>
            <a:ext cx="2629215" cy="748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46" name="AutoShape 46"/>
          <p:cNvSpPr/>
          <p:nvPr/>
        </p:nvSpPr>
        <p:spPr>
          <a:xfrm>
            <a:off x="309794" y="2159236"/>
            <a:ext cx="2660600" cy="7409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373CD269-EE90-4E2C-AFC8-1BEDB1AD4061}"/>
              </a:ext>
            </a:extLst>
          </p:cNvPr>
          <p:cNvSpPr/>
          <p:nvPr/>
        </p:nvSpPr>
        <p:spPr>
          <a:xfrm>
            <a:off x="9067688" y="5680425"/>
            <a:ext cx="2692826" cy="7169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32" name="AutoShape 15">
            <a:extLst>
              <a:ext uri="{FF2B5EF4-FFF2-40B4-BE49-F238E27FC236}">
                <a16:creationId xmlns:a16="http://schemas.microsoft.com/office/drawing/2014/main" id="{A073D509-EF1C-43B6-8E5A-CEE5CDE72FA4}"/>
              </a:ext>
            </a:extLst>
          </p:cNvPr>
          <p:cNvSpPr/>
          <p:nvPr/>
        </p:nvSpPr>
        <p:spPr>
          <a:xfrm>
            <a:off x="9075262" y="3198208"/>
            <a:ext cx="2662309" cy="9650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445305-B80D-47BB-8ED4-72E536E60504}"/>
              </a:ext>
            </a:extLst>
          </p:cNvPr>
          <p:cNvSpPr/>
          <p:nvPr/>
        </p:nvSpPr>
        <p:spPr>
          <a:xfrm>
            <a:off x="0" y="1"/>
            <a:ext cx="12192000" cy="13715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00033" y="2642320"/>
            <a:ext cx="2446589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03"/>
              </a:lnSpc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Volume horaire dispensé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7725" y="3738163"/>
            <a:ext cx="2281264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503"/>
              </a:lnSpc>
              <a:defRPr sz="1600">
                <a:solidFill>
                  <a:srgbClr val="19191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Nombre de stagiaires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0860" y="4930831"/>
            <a:ext cx="251962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1503"/>
              </a:lnSpc>
              <a:defRPr sz="1600">
                <a:solidFill>
                  <a:srgbClr val="19191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Volume horaire stagiaire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44306" y="2298566"/>
            <a:ext cx="1091080" cy="240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latin typeface="Maven Pro Bold"/>
              </a:rPr>
              <a:t>8815 h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75349" y="3379551"/>
            <a:ext cx="998682" cy="240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latin typeface="Maven Pro Bold"/>
              </a:rPr>
              <a:t>1784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2407" y="4568067"/>
            <a:ext cx="1364567" cy="240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latin typeface="Maven Pro Bold"/>
              </a:rPr>
              <a:t>39 604</a:t>
            </a:r>
          </a:p>
        </p:txBody>
      </p:sp>
      <p:pic>
        <p:nvPicPr>
          <p:cNvPr id="15" name="Image 301">
            <a:extLst>
              <a:ext uri="{FF2B5EF4-FFF2-40B4-BE49-F238E27FC236}">
                <a16:creationId xmlns:a16="http://schemas.microsoft.com/office/drawing/2014/main" id="{31507EE9-1FC2-442A-8D62-5D56648D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3" y="141233"/>
            <a:ext cx="1559463" cy="108772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">
            <a:extLst>
              <a:ext uri="{FF2B5EF4-FFF2-40B4-BE49-F238E27FC236}">
                <a16:creationId xmlns:a16="http://schemas.microsoft.com/office/drawing/2014/main" id="{EA4C102B-EAB7-440C-BBF7-D58DCDB15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944" y="255322"/>
            <a:ext cx="10008096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LA FORMATION CONTINUE</a:t>
            </a:r>
            <a:endParaRPr lang="fr-FR" altLang="fr-FR" sz="2400" b="1" dirty="0">
              <a:solidFill>
                <a:srgbClr val="0099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LE GREPFOC en 2019</a:t>
            </a:r>
            <a:endParaRPr lang="fr-FR" altLang="fr-FR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" name="AutoShape 2">
            <a:extLst>
              <a:ext uri="{FF2B5EF4-FFF2-40B4-BE49-F238E27FC236}">
                <a16:creationId xmlns:a16="http://schemas.microsoft.com/office/drawing/2014/main" id="{9FBA550C-20DF-414B-B0C5-5F493560DB85}"/>
              </a:ext>
            </a:extLst>
          </p:cNvPr>
          <p:cNvSpPr/>
          <p:nvPr/>
        </p:nvSpPr>
        <p:spPr>
          <a:xfrm>
            <a:off x="9087731" y="2061233"/>
            <a:ext cx="2662309" cy="8646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104E487-CCFD-4AB7-8D04-F4D11E244A65}"/>
              </a:ext>
            </a:extLst>
          </p:cNvPr>
          <p:cNvSpPr txBox="1"/>
          <p:nvPr/>
        </p:nvSpPr>
        <p:spPr>
          <a:xfrm>
            <a:off x="9198206" y="2311051"/>
            <a:ext cx="253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Entre 25 ans et 40 ans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E68400-2FC6-4547-9BDE-86D0EA44F29A}"/>
              </a:ext>
            </a:extLst>
          </p:cNvPr>
          <p:cNvSpPr txBox="1"/>
          <p:nvPr/>
        </p:nvSpPr>
        <p:spPr>
          <a:xfrm>
            <a:off x="9210810" y="3356217"/>
            <a:ext cx="251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58 % Femme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41% homme</a:t>
            </a:r>
          </a:p>
        </p:txBody>
      </p:sp>
      <p:sp>
        <p:nvSpPr>
          <p:cNvPr id="33" name="AutoShape 14">
            <a:extLst>
              <a:ext uri="{FF2B5EF4-FFF2-40B4-BE49-F238E27FC236}">
                <a16:creationId xmlns:a16="http://schemas.microsoft.com/office/drawing/2014/main" id="{5B33F21B-F616-40A7-96F1-68B7A2F7302C}"/>
              </a:ext>
            </a:extLst>
          </p:cNvPr>
          <p:cNvSpPr/>
          <p:nvPr/>
        </p:nvSpPr>
        <p:spPr>
          <a:xfrm>
            <a:off x="9075261" y="4471269"/>
            <a:ext cx="2662309" cy="8646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2408B9E-20C4-4E2A-9978-A2E86567DF18}"/>
              </a:ext>
            </a:extLst>
          </p:cNvPr>
          <p:cNvSpPr txBox="1"/>
          <p:nvPr/>
        </p:nvSpPr>
        <p:spPr>
          <a:xfrm>
            <a:off x="9086173" y="4638444"/>
            <a:ext cx="2692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Agents des collectivités, Salariés, Individuels, DE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33738F2-02CE-46A6-A88F-54C4C89BFDE2}"/>
              </a:ext>
            </a:extLst>
          </p:cNvPr>
          <p:cNvSpPr txBox="1"/>
          <p:nvPr/>
        </p:nvSpPr>
        <p:spPr>
          <a:xfrm>
            <a:off x="8996354" y="5817930"/>
            <a:ext cx="276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Taux de réussite entre 67% et 100% </a:t>
            </a:r>
          </a:p>
        </p:txBody>
      </p:sp>
      <p:sp>
        <p:nvSpPr>
          <p:cNvPr id="38" name="AutoShape 4">
            <a:extLst>
              <a:ext uri="{FF2B5EF4-FFF2-40B4-BE49-F238E27FC236}">
                <a16:creationId xmlns:a16="http://schemas.microsoft.com/office/drawing/2014/main" id="{624A577F-8A3F-4350-ADDD-44B0CB06A9C3}"/>
              </a:ext>
            </a:extLst>
          </p:cNvPr>
          <p:cNvSpPr/>
          <p:nvPr/>
        </p:nvSpPr>
        <p:spPr>
          <a:xfrm rot="16200000">
            <a:off x="3447745" y="4051117"/>
            <a:ext cx="5478621" cy="114539"/>
          </a:xfrm>
          <a:prstGeom prst="rect">
            <a:avLst/>
          </a:prstGeom>
          <a:solidFill>
            <a:schemeClr val="bg1">
              <a:alpha val="6666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</p:sp>
      <p:sp>
        <p:nvSpPr>
          <p:cNvPr id="39" name="AutoShape 50">
            <a:extLst>
              <a:ext uri="{FF2B5EF4-FFF2-40B4-BE49-F238E27FC236}">
                <a16:creationId xmlns:a16="http://schemas.microsoft.com/office/drawing/2014/main" id="{BA56AA1B-878D-4A70-BCB6-8747B768FFD3}"/>
              </a:ext>
            </a:extLst>
          </p:cNvPr>
          <p:cNvSpPr/>
          <p:nvPr/>
        </p:nvSpPr>
        <p:spPr>
          <a:xfrm>
            <a:off x="271017" y="5526532"/>
            <a:ext cx="2567437" cy="877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endParaRPr lang="fr-FR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 Black" panose="020B0A04020102020204" pitchFamily="34" charset="0"/>
              </a:rPr>
              <a:t>151 intervenants en 2019 dont 94 enseignants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7087C02-E60C-40D4-BCE5-AACBCD992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1" t="15645" r="10751" b="28733"/>
          <a:stretch/>
        </p:blipFill>
        <p:spPr>
          <a:xfrm>
            <a:off x="4281488" y="2039367"/>
            <a:ext cx="1372882" cy="81399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B7B5F2D-173C-4856-AD34-C64BDC453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85" r="6339"/>
          <a:stretch/>
        </p:blipFill>
        <p:spPr>
          <a:xfrm>
            <a:off x="3331059" y="3824844"/>
            <a:ext cx="1542238" cy="863641"/>
          </a:xfrm>
          <a:prstGeom prst="rect">
            <a:avLst/>
          </a:prstGeom>
        </p:spPr>
      </p:pic>
      <p:pic>
        <p:nvPicPr>
          <p:cNvPr id="57" name="Image 56" descr="Une image contenant personne, posant, photo, bâtiment&#10;&#10;Description générée automatiquement">
            <a:extLst>
              <a:ext uri="{FF2B5EF4-FFF2-40B4-BE49-F238E27FC236}">
                <a16:creationId xmlns:a16="http://schemas.microsoft.com/office/drawing/2014/main" id="{2F3DD999-ED9D-46F4-A3D2-71FA7F6CC2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7" b="28219"/>
          <a:stretch/>
        </p:blipFill>
        <p:spPr>
          <a:xfrm>
            <a:off x="4336042" y="5407635"/>
            <a:ext cx="1348680" cy="889789"/>
          </a:xfrm>
          <a:prstGeom prst="rect">
            <a:avLst/>
          </a:prstGeom>
        </p:spPr>
      </p:pic>
      <p:pic>
        <p:nvPicPr>
          <p:cNvPr id="59" name="Image 58" descr="Une image contenant personne, intérieur, debout, bâtiment&#10;&#10;Description générée automatiquement">
            <a:extLst>
              <a:ext uri="{FF2B5EF4-FFF2-40B4-BE49-F238E27FC236}">
                <a16:creationId xmlns:a16="http://schemas.microsoft.com/office/drawing/2014/main" id="{5C265048-7270-4E6B-9B08-006FD30B14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6"/>
          <a:stretch/>
        </p:blipFill>
        <p:spPr>
          <a:xfrm>
            <a:off x="6864634" y="5407635"/>
            <a:ext cx="876707" cy="989746"/>
          </a:xfrm>
          <a:prstGeom prst="rect">
            <a:avLst/>
          </a:prstGeom>
        </p:spPr>
      </p:pic>
      <p:pic>
        <p:nvPicPr>
          <p:cNvPr id="60" name="Picture 1">
            <a:extLst>
              <a:ext uri="{FF2B5EF4-FFF2-40B4-BE49-F238E27FC236}">
                <a16:creationId xmlns:a16="http://schemas.microsoft.com/office/drawing/2014/main" id="{4AEAF216-1BA3-4F22-9F99-BF545025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57" y="3828189"/>
            <a:ext cx="1437390" cy="9110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CA87818-9915-4241-9CBC-DFD7531E883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5060"/>
          <a:stretch/>
        </p:blipFill>
        <p:spPr>
          <a:xfrm>
            <a:off x="6745992" y="2009126"/>
            <a:ext cx="1327082" cy="854550"/>
          </a:xfrm>
          <a:prstGeom prst="rect">
            <a:avLst/>
          </a:prstGeom>
        </p:spPr>
      </p:pic>
      <p:pic>
        <p:nvPicPr>
          <p:cNvPr id="64" name="Picture 3">
            <a:extLst>
              <a:ext uri="{FF2B5EF4-FFF2-40B4-BE49-F238E27FC236}">
                <a16:creationId xmlns:a16="http://schemas.microsoft.com/office/drawing/2014/main" id="{EE20AB7B-75D7-45A9-AB37-53E145DAE89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866" r="5538" b="-2"/>
          <a:stretch/>
        </p:blipFill>
        <p:spPr>
          <a:xfrm>
            <a:off x="5346968" y="3619808"/>
            <a:ext cx="1581045" cy="124753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06CA963-0C60-4990-B039-76EB25726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" name="Espace réservé du contenu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5A80B2A-3008-4813-8908-F5C6DB09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1" y="79171"/>
            <a:ext cx="11335658" cy="67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1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D8AF24-950B-4F39-B1EB-F40EA90F7E1A}"/>
              </a:ext>
            </a:extLst>
          </p:cNvPr>
          <p:cNvSpPr/>
          <p:nvPr/>
        </p:nvSpPr>
        <p:spPr>
          <a:xfrm>
            <a:off x="1" y="0"/>
            <a:ext cx="12192000" cy="15039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CD187ADE-D008-48B2-B8C9-911E017E9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13" y="292370"/>
            <a:ext cx="9503230" cy="91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QUELS </a:t>
            </a:r>
            <a:r>
              <a:rPr lang="en-U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SERVICES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PEUT-ON ATTENDRE DU GREPFOC ?</a:t>
            </a:r>
          </a:p>
        </p:txBody>
      </p:sp>
      <p:pic>
        <p:nvPicPr>
          <p:cNvPr id="6" name="Image 301">
            <a:extLst>
              <a:ext uri="{FF2B5EF4-FFF2-40B4-BE49-F238E27FC236}">
                <a16:creationId xmlns:a16="http://schemas.microsoft.com/office/drawing/2014/main" id="{AD47C995-ACF0-4BD8-B21C-166708DE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3" y="141233"/>
            <a:ext cx="1583903" cy="108772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A895BBC-C5A2-4794-A82B-51CBC37C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84" y="1796339"/>
            <a:ext cx="4568364" cy="47692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fr-FR" sz="1600" u="sng" dirty="0">
                <a:highlight>
                  <a:srgbClr val="FFFF00"/>
                </a:highlight>
                <a:latin typeface="Arial Black" panose="020B0A04020102020204" pitchFamily="34" charset="0"/>
              </a:rPr>
              <a:t>Au Grepfoc, on peut :</a:t>
            </a:r>
          </a:p>
          <a:p>
            <a:pPr marL="295275" indent="-342900" defTabSz="914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Poursuivre ou reprendre </a:t>
            </a:r>
            <a:r>
              <a:rPr lang="fr-FR" sz="1600" dirty="0">
                <a:latin typeface="Arial Black" panose="020B0A04020102020204" pitchFamily="34" charset="0"/>
              </a:rPr>
              <a:t>une formation générale ou professionnelle,</a:t>
            </a:r>
          </a:p>
          <a:p>
            <a:pPr marL="295275" indent="-342900" defTabSz="914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dirty="0">
                <a:latin typeface="Arial Black" panose="020B0A04020102020204" pitchFamily="34" charset="0"/>
              </a:rPr>
              <a:t>Préparer un diplôme professionnel, </a:t>
            </a:r>
          </a:p>
          <a:p>
            <a:pPr marL="295275" indent="-342900" defTabSz="914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dirty="0">
                <a:latin typeface="Arial Black" panose="020B0A04020102020204" pitchFamily="34" charset="0"/>
              </a:rPr>
              <a:t>Préparer un concours,</a:t>
            </a:r>
          </a:p>
          <a:p>
            <a:pPr marL="295275" indent="-342900" defTabSz="914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Élever son niveau </a:t>
            </a:r>
            <a:r>
              <a:rPr lang="fr-FR" sz="1600" dirty="0">
                <a:latin typeface="Arial Black" panose="020B0A04020102020204" pitchFamily="34" charset="0"/>
              </a:rPr>
              <a:t>de qualification,</a:t>
            </a:r>
          </a:p>
          <a:p>
            <a:pPr marL="295275" indent="-342900" defTabSz="914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dirty="0">
                <a:latin typeface="Arial Black" panose="020B0A04020102020204" pitchFamily="34" charset="0"/>
              </a:rPr>
              <a:t>S’adapter aux évolutions technologiques,</a:t>
            </a:r>
          </a:p>
          <a:p>
            <a:pPr marL="295275" indent="-342900" defTabSz="914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dirty="0">
                <a:latin typeface="Arial Black" panose="020B0A04020102020204" pitchFamily="34" charset="0"/>
              </a:rPr>
              <a:t>Faire </a:t>
            </a:r>
            <a:r>
              <a:rPr 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un bilan </a:t>
            </a:r>
            <a:r>
              <a:rPr lang="fr-FR" sz="1600" dirty="0">
                <a:latin typeface="Arial Black" panose="020B0A04020102020204" pitchFamily="34" charset="0"/>
              </a:rPr>
              <a:t>des compétences,</a:t>
            </a:r>
          </a:p>
          <a:p>
            <a:pPr marL="295275" indent="-342900" defTabSz="914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dirty="0">
                <a:latin typeface="Arial Black" panose="020B0A04020102020204" pitchFamily="34" charset="0"/>
              </a:rPr>
              <a:t>Elaborer </a:t>
            </a:r>
            <a:r>
              <a:rPr 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un projet </a:t>
            </a:r>
            <a:r>
              <a:rPr lang="fr-FR" sz="1600" dirty="0">
                <a:latin typeface="Arial Black" panose="020B0A04020102020204" pitchFamily="34" charset="0"/>
              </a:rPr>
              <a:t>professionnel,</a:t>
            </a:r>
          </a:p>
          <a:p>
            <a:pPr marL="295275" indent="-342900" defTabSz="914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dirty="0">
                <a:latin typeface="Arial Black" panose="020B0A04020102020204" pitchFamily="34" charset="0"/>
              </a:rPr>
              <a:t>Se </a:t>
            </a:r>
            <a:r>
              <a:rPr 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remettre à niveau</a:t>
            </a:r>
            <a:r>
              <a:rPr lang="fr-FR" sz="1600" dirty="0">
                <a:latin typeface="Arial Black" panose="020B0A04020102020204" pitchFamily="34" charset="0"/>
              </a:rPr>
              <a:t>,</a:t>
            </a:r>
          </a:p>
          <a:p>
            <a:pPr marL="295275" indent="-342900" defTabSz="914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dirty="0">
                <a:latin typeface="Arial Black" panose="020B0A04020102020204" pitchFamily="34" charset="0"/>
              </a:rPr>
              <a:t>Se </a:t>
            </a:r>
            <a:r>
              <a:rPr 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reconvertir</a:t>
            </a:r>
            <a:r>
              <a:rPr lang="fr-FR" sz="1600" dirty="0">
                <a:latin typeface="Arial Black" panose="020B0A04020102020204" pitchFamily="34" charset="0"/>
              </a:rPr>
              <a:t>…</a:t>
            </a:r>
          </a:p>
          <a:p>
            <a:pPr marL="342903" indent="-342900" defTabSz="914400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A832FAD-442A-46C6-A0CB-16D843773B94}"/>
              </a:ext>
            </a:extLst>
          </p:cNvPr>
          <p:cNvSpPr txBox="1">
            <a:spLocks/>
          </p:cNvSpPr>
          <p:nvPr/>
        </p:nvSpPr>
        <p:spPr>
          <a:xfrm>
            <a:off x="6869588" y="1727860"/>
            <a:ext cx="5322412" cy="49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" indent="0" defTabSz="914400">
              <a:spcBef>
                <a:spcPct val="50000"/>
              </a:spcBef>
              <a:buNone/>
            </a:pPr>
            <a:r>
              <a:rPr lang="fr-FR" altLang="fr-FR" sz="1600" u="sng" dirty="0">
                <a:highlight>
                  <a:srgbClr val="FFFF00"/>
                </a:highlight>
                <a:latin typeface="Arial Black" panose="020B0A04020102020204" pitchFamily="34" charset="0"/>
              </a:rPr>
              <a:t>Le GREPFOC offre des formations très diverses : </a:t>
            </a:r>
          </a:p>
          <a:p>
            <a:pPr marL="285753" indent="-285750" defTabSz="914400">
              <a:spcBef>
                <a:spcPct val="50000"/>
              </a:spcBef>
              <a:buFont typeface="Wingdings" panose="05000000000000000000" pitchFamily="2" charset="2"/>
              <a:buChar char="v"/>
            </a:pPr>
            <a:endParaRPr lang="fr-FR" altLang="fr-FR" sz="1600" u="sng" dirty="0">
              <a:latin typeface="Arial Black" panose="020B0A04020102020204" pitchFamily="34" charset="0"/>
            </a:endParaRPr>
          </a:p>
          <a:p>
            <a:pPr marL="285753" indent="-285750" defTabSz="9144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r-FR" altLang="fr-FR" sz="1600" dirty="0">
                <a:latin typeface="Arial Black" panose="020B0A04020102020204" pitchFamily="34" charset="0"/>
              </a:rPr>
              <a:t>Formations </a:t>
            </a:r>
            <a:r>
              <a:rPr lang="fr-FR" alt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générales</a:t>
            </a:r>
            <a:r>
              <a:rPr lang="fr-FR" altLang="fr-FR" sz="1600" dirty="0">
                <a:latin typeface="Arial Black" panose="020B0A04020102020204" pitchFamily="34" charset="0"/>
              </a:rPr>
              <a:t> (remises à niveau, préparation aux concours…)</a:t>
            </a:r>
          </a:p>
          <a:p>
            <a:pPr marL="285753" indent="-285750" defTabSz="9144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r-FR" altLang="fr-FR" sz="1600" dirty="0">
                <a:latin typeface="Arial Black" panose="020B0A04020102020204" pitchFamily="34" charset="0"/>
              </a:rPr>
              <a:t>Formations </a:t>
            </a:r>
            <a:r>
              <a:rPr lang="fr-FR" alt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tertiaires</a:t>
            </a:r>
            <a:r>
              <a:rPr lang="fr-FR" altLang="fr-FR" sz="1600" dirty="0">
                <a:latin typeface="Arial Black" panose="020B0A04020102020204" pitchFamily="34" charset="0"/>
              </a:rPr>
              <a:t> (compta, gestion, secrétariat…)</a:t>
            </a:r>
          </a:p>
          <a:p>
            <a:pPr marL="285753" indent="-285750" defTabSz="9144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r-FR" altLang="fr-FR" sz="1600" dirty="0">
                <a:latin typeface="Arial Black" panose="020B0A04020102020204" pitchFamily="34" charset="0"/>
              </a:rPr>
              <a:t>Formations </a:t>
            </a:r>
            <a:r>
              <a:rPr lang="fr-FR" alt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industrielles</a:t>
            </a:r>
            <a:r>
              <a:rPr lang="fr-FR" altLang="fr-FR" sz="1600" dirty="0">
                <a:latin typeface="Arial Black" panose="020B0A04020102020204" pitchFamily="34" charset="0"/>
              </a:rPr>
              <a:t> (couture, maintenance, électrotechnique…)</a:t>
            </a:r>
          </a:p>
          <a:p>
            <a:pPr marL="285753" indent="-285750" defTabSz="9144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r-FR" altLang="fr-FR" sz="1600" dirty="0">
                <a:latin typeface="Arial Black" panose="020B0A04020102020204" pitchFamily="34" charset="0"/>
              </a:rPr>
              <a:t>Formations  </a:t>
            </a:r>
            <a:r>
              <a:rPr lang="fr-FR" alt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bâtiment</a:t>
            </a:r>
            <a:r>
              <a:rPr lang="fr-FR" altLang="fr-FR" sz="1600" dirty="0">
                <a:latin typeface="Arial Black" panose="020B0A04020102020204" pitchFamily="34" charset="0"/>
              </a:rPr>
              <a:t> (maçonnerie, électricité, plomberie…)</a:t>
            </a:r>
          </a:p>
          <a:p>
            <a:pPr marL="285753" indent="-285750" defTabSz="9144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fr-FR" altLang="fr-FR" sz="1600" dirty="0">
                <a:latin typeface="Arial Black" panose="020B0A04020102020204" pitchFamily="34" charset="0"/>
              </a:rPr>
              <a:t>Formations </a:t>
            </a:r>
            <a:r>
              <a:rPr lang="fr-FR" alt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Hôtellerie</a:t>
            </a:r>
            <a:r>
              <a:rPr lang="fr-FR" altLang="fr-FR" sz="1600" dirty="0">
                <a:latin typeface="Arial Black" panose="020B0A04020102020204" pitchFamily="34" charset="0"/>
              </a:rPr>
              <a:t>, </a:t>
            </a:r>
            <a:r>
              <a:rPr lang="fr-FR" altLang="fr-FR" sz="1600" dirty="0">
                <a:solidFill>
                  <a:srgbClr val="0FCA06"/>
                </a:solidFill>
                <a:latin typeface="Arial Black" panose="020B0A04020102020204" pitchFamily="34" charset="0"/>
              </a:rPr>
              <a:t>tourisme</a:t>
            </a:r>
            <a:r>
              <a:rPr lang="fr-FR" altLang="fr-FR" sz="1600" dirty="0">
                <a:latin typeface="Arial Black" panose="020B0A04020102020204" pitchFamily="34" charset="0"/>
              </a:rPr>
              <a:t> …</a:t>
            </a:r>
          </a:p>
          <a:p>
            <a:pPr marL="285753" indent="-285750" defTabSz="914400">
              <a:buFont typeface="Wingdings" panose="05000000000000000000" pitchFamily="2" charset="2"/>
              <a:buChar char="v"/>
            </a:pPr>
            <a:endParaRPr lang="fr-FR" sz="1600" dirty="0">
              <a:latin typeface="Arial Black" panose="020B0A040201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3376E1D-9DD2-4BDE-903E-522AC9A263DC}"/>
              </a:ext>
            </a:extLst>
          </p:cNvPr>
          <p:cNvSpPr/>
          <p:nvPr/>
        </p:nvSpPr>
        <p:spPr>
          <a:xfrm rot="16200000">
            <a:off x="3076741" y="4099017"/>
            <a:ext cx="5358308" cy="159654"/>
          </a:xfrm>
          <a:prstGeom prst="rect">
            <a:avLst/>
          </a:prstGeom>
          <a:solidFill>
            <a:schemeClr val="bg1">
              <a:alpha val="6666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0DFCA2D-CB7B-4A1E-AD3E-DAA316F34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2" r="9523" b="-6"/>
          <a:stretch/>
        </p:blipFill>
        <p:spPr>
          <a:xfrm>
            <a:off x="10530904" y="5254171"/>
            <a:ext cx="1661096" cy="160382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EDBA37C4-E8E4-437A-9FB0-618955587C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1" r="8315"/>
          <a:stretch/>
        </p:blipFill>
        <p:spPr>
          <a:xfrm>
            <a:off x="4798748" y="2226450"/>
            <a:ext cx="2070840" cy="34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8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exte, femme, homme, tenant&#10;&#10;Description générée automatiquement">
            <a:extLst>
              <a:ext uri="{FF2B5EF4-FFF2-40B4-BE49-F238E27FC236}">
                <a16:creationId xmlns:a16="http://schemas.microsoft.com/office/drawing/2014/main" id="{746CE493-C1BE-457E-88D5-8665570A2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0" b="18957"/>
          <a:stretch/>
        </p:blipFill>
        <p:spPr>
          <a:xfrm>
            <a:off x="0" y="-21070"/>
            <a:ext cx="12192000" cy="3768185"/>
          </a:xfrm>
          <a:prstGeom prst="rect">
            <a:avLst/>
          </a:prstGeom>
        </p:spPr>
      </p:pic>
      <p:pic>
        <p:nvPicPr>
          <p:cNvPr id="18" name="Image 301">
            <a:extLst>
              <a:ext uri="{FF2B5EF4-FFF2-40B4-BE49-F238E27FC236}">
                <a16:creationId xmlns:a16="http://schemas.microsoft.com/office/drawing/2014/main" id="{5F45DE51-1337-40A6-B183-74B748897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13" y="1562358"/>
            <a:ext cx="1450066" cy="101142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59839C2-352B-4352-9654-44556D93E1A1}"/>
              </a:ext>
            </a:extLst>
          </p:cNvPr>
          <p:cNvSpPr txBox="1"/>
          <p:nvPr/>
        </p:nvSpPr>
        <p:spPr>
          <a:xfrm>
            <a:off x="275771" y="4164372"/>
            <a:ext cx="38729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Contact : </a:t>
            </a:r>
          </a:p>
          <a:p>
            <a:endParaRPr lang="fr-FR" dirty="0"/>
          </a:p>
          <a:p>
            <a:r>
              <a:rPr lang="fr-FR" dirty="0"/>
              <a:t>Email: </a:t>
            </a:r>
            <a:r>
              <a:rPr lang="fr-FR" dirty="0">
                <a:hlinkClick r:id="rId5"/>
              </a:rPr>
              <a:t>formation@grepfoc.pf</a:t>
            </a:r>
            <a:endParaRPr lang="fr-FR" dirty="0"/>
          </a:p>
          <a:p>
            <a:r>
              <a:rPr lang="fr-FR" dirty="0"/>
              <a:t>Tél : 40 500 640</a:t>
            </a:r>
          </a:p>
          <a:p>
            <a:r>
              <a:rPr lang="fr-FR" dirty="0"/>
              <a:t>Site internet : </a:t>
            </a:r>
            <a:r>
              <a:rPr lang="fr-FR" dirty="0">
                <a:hlinkClick r:id="rId6"/>
              </a:rPr>
              <a:t> https://www.grepfoc.pf/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358B9CE-C4BA-4708-B39B-A3D419D56E35}"/>
              </a:ext>
            </a:extLst>
          </p:cNvPr>
          <p:cNvSpPr txBox="1"/>
          <p:nvPr/>
        </p:nvSpPr>
        <p:spPr>
          <a:xfrm>
            <a:off x="7024550" y="4302871"/>
            <a:ext cx="387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Documents pour candidater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Curriculum vitae</a:t>
            </a:r>
          </a:p>
          <a:p>
            <a:pPr marL="285750" indent="-285750">
              <a:buFontTx/>
              <a:buChar char="-"/>
            </a:pPr>
            <a:r>
              <a:rPr lang="fr-FR" dirty="0"/>
              <a:t>Lettre de motivation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A01C39A-2AA8-42AF-9C2C-F9BDCF636A5D}"/>
              </a:ext>
            </a:extLst>
          </p:cNvPr>
          <p:cNvSpPr txBox="1"/>
          <p:nvPr/>
        </p:nvSpPr>
        <p:spPr>
          <a:xfrm>
            <a:off x="275771" y="5934670"/>
            <a:ext cx="11625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Les agents de l’Etat mis à disposition de la Polynésie française sont soumis à l’obtention d’une demande d’autorisation de cumul délivrée par le Ministère de l’Education, préalablement pour chaque lancement d’action de formation.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399</Words>
  <Application>Microsoft Office PowerPoint</Application>
  <PresentationFormat>Grand écran</PresentationFormat>
  <Paragraphs>58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Maven Pro Bold</vt:lpstr>
      <vt:lpstr>Times New Roman</vt:lpstr>
      <vt:lpstr>Wingdings</vt:lpstr>
      <vt:lpstr>Thème Office</vt:lpstr>
      <vt:lpstr>Présentation PowerPoint</vt:lpstr>
      <vt:lpstr>RAPPEL DES MISSIONS DU GREPFOC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L. RAIHAUTI</dc:creator>
  <cp:lastModifiedBy>Lolita RAIHAUTI</cp:lastModifiedBy>
  <cp:revision>8</cp:revision>
  <dcterms:created xsi:type="dcterms:W3CDTF">2020-08-02T22:02:23Z</dcterms:created>
  <dcterms:modified xsi:type="dcterms:W3CDTF">2020-08-03T21:55:38Z</dcterms:modified>
</cp:coreProperties>
</file>